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46"/>
  </p:notesMasterIdLst>
  <p:handoutMasterIdLst>
    <p:handoutMasterId r:id="rId47"/>
  </p:handoutMasterIdLst>
  <p:sldIdLst>
    <p:sldId id="256" r:id="rId2"/>
    <p:sldId id="324" r:id="rId3"/>
    <p:sldId id="257" r:id="rId4"/>
    <p:sldId id="258" r:id="rId5"/>
    <p:sldId id="364" r:id="rId6"/>
    <p:sldId id="327" r:id="rId7"/>
    <p:sldId id="261" r:id="rId8"/>
    <p:sldId id="262" r:id="rId9"/>
    <p:sldId id="263" r:id="rId10"/>
    <p:sldId id="264" r:id="rId11"/>
    <p:sldId id="265" r:id="rId12"/>
    <p:sldId id="266" r:id="rId13"/>
    <p:sldId id="330" r:id="rId14"/>
    <p:sldId id="268" r:id="rId15"/>
    <p:sldId id="340" r:id="rId16"/>
    <p:sldId id="269" r:id="rId17"/>
    <p:sldId id="270" r:id="rId18"/>
    <p:sldId id="271" r:id="rId19"/>
    <p:sldId id="272" r:id="rId20"/>
    <p:sldId id="273" r:id="rId21"/>
    <p:sldId id="274" r:id="rId22"/>
    <p:sldId id="342" r:id="rId23"/>
    <p:sldId id="343" r:id="rId24"/>
    <p:sldId id="369" r:id="rId25"/>
    <p:sldId id="375" r:id="rId26"/>
    <p:sldId id="371" r:id="rId27"/>
    <p:sldId id="372" r:id="rId28"/>
    <p:sldId id="378" r:id="rId29"/>
    <p:sldId id="374" r:id="rId30"/>
    <p:sldId id="275" r:id="rId31"/>
    <p:sldId id="276" r:id="rId32"/>
    <p:sldId id="277" r:id="rId33"/>
    <p:sldId id="280" r:id="rId34"/>
    <p:sldId id="281" r:id="rId35"/>
    <p:sldId id="349" r:id="rId36"/>
    <p:sldId id="282" r:id="rId37"/>
    <p:sldId id="356" r:id="rId38"/>
    <p:sldId id="350" r:id="rId39"/>
    <p:sldId id="357" r:id="rId40"/>
    <p:sldId id="359" r:id="rId41"/>
    <p:sldId id="283" r:id="rId42"/>
    <p:sldId id="284" r:id="rId43"/>
    <p:sldId id="360" r:id="rId44"/>
    <p:sldId id="287" r:id="rId45"/>
  </p:sldIdLst>
  <p:sldSz cx="9144000" cy="6858000" type="screen4x3"/>
  <p:notesSz cx="7077075" cy="90043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000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0867" autoAdjust="0"/>
    <p:restoredTop sz="94881" autoAdjust="0"/>
  </p:normalViewPr>
  <p:slideViewPr>
    <p:cSldViewPr>
      <p:cViewPr>
        <p:scale>
          <a:sx n="60" d="100"/>
          <a:sy n="60" d="100"/>
        </p:scale>
        <p:origin x="-780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9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11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2975" y="4276725"/>
            <a:ext cx="5191125" cy="4052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3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87463" y="674688"/>
            <a:ext cx="4502150" cy="33766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3E7FC-7928-4BDF-9D71-615EC55B21EA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6A187C-791F-4F28-BAD8-C86592FE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enneth.muldrew@utoledo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447800"/>
            <a:ext cx="7772400" cy="1143000"/>
          </a:xfrm>
          <a:noFill/>
        </p:spPr>
        <p:txBody>
          <a:bodyPr>
            <a:normAutofit fontScale="90000"/>
          </a:bodyPr>
          <a:lstStyle/>
          <a:p>
            <a:r>
              <a:rPr lang="en-US" sz="8800" dirty="0" smtClean="0">
                <a:solidFill>
                  <a:srgbClr val="000000"/>
                </a:solidFill>
              </a:rPr>
              <a:t>Staphylococcus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2438400"/>
          </a:xfrm>
          <a:noFill/>
        </p:spPr>
        <p:txBody>
          <a:bodyPr>
            <a:normAutofit fontScale="92500" lnSpcReduction="10000"/>
          </a:bodyPr>
          <a:lstStyle/>
          <a:p>
            <a:pPr marL="342900" indent="-342900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Kenneth L. Muldrew, MD, MPH</a:t>
            </a:r>
          </a:p>
          <a:p>
            <a:pPr marL="342900" indent="-342900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Assistant Professor</a:t>
            </a:r>
          </a:p>
          <a:p>
            <a:pPr marL="342900" indent="-342900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Department of Pathology</a:t>
            </a:r>
          </a:p>
          <a:p>
            <a:pPr marL="342900" indent="-342900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Medical Director</a:t>
            </a:r>
          </a:p>
          <a:p>
            <a:pPr marL="342900" indent="-342900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Clinical Microbiology Laboratory </a:t>
            </a:r>
          </a:p>
          <a:p>
            <a:pPr marL="342900" indent="-342900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Molecular Diagnostics Laboratory</a:t>
            </a:r>
          </a:p>
          <a:p>
            <a:pPr marL="342900" indent="-342900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  <a:hlinkClick r:id="rId3"/>
              </a:rPr>
              <a:t>kenneth.muldrew@utoledo.edu</a:t>
            </a:r>
            <a:endParaRPr lang="en-US" sz="2400" dirty="0" smtClean="0">
              <a:solidFill>
                <a:srgbClr val="000000"/>
              </a:solidFill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Office: 383-6444</a:t>
            </a:r>
          </a:p>
          <a:p>
            <a:pPr marL="342900" indent="-342900">
              <a:lnSpc>
                <a:spcPct val="80000"/>
              </a:lnSpc>
            </a:pPr>
            <a:endParaRPr lang="en-US" sz="2400" dirty="0" smtClean="0">
              <a:solidFill>
                <a:srgbClr val="000000"/>
              </a:solidFill>
            </a:endParaRPr>
          </a:p>
          <a:p>
            <a:pPr marL="342900" indent="-342900">
              <a:lnSpc>
                <a:spcPct val="80000"/>
              </a:lnSpc>
            </a:pPr>
            <a:endParaRPr lang="en-US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Staphylococci - General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Staph species are subdivided by their ability to produce coagulase (2 enzymes that bind to prothrombin which results in the conversion of fibrinogen to fibrin) into two major groups</a:t>
            </a:r>
          </a:p>
          <a:p>
            <a:pPr lvl="1"/>
            <a:r>
              <a:rPr lang="en-US" i="1" dirty="0" smtClean="0">
                <a:solidFill>
                  <a:srgbClr val="000000"/>
                </a:solidFill>
              </a:rPr>
              <a:t>S aureus </a:t>
            </a:r>
            <a:r>
              <a:rPr lang="en-US" dirty="0" smtClean="0">
                <a:solidFill>
                  <a:srgbClr val="000000"/>
                </a:solidFill>
              </a:rPr>
              <a:t>produce coagulase (Coagulase Positive Staphylococci or CPS)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Most other Staphylococci do not (Coagulase Negative Staphylococci or CoNS)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590800"/>
            <a:ext cx="7772400" cy="1143000"/>
          </a:xfrm>
          <a:noFill/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Staphylococcus aureus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66800" y="0"/>
            <a:ext cx="7772400" cy="1143000"/>
          </a:xfrm>
          <a:noFill/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Staphylococcus aureus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95400"/>
            <a:ext cx="5486400" cy="5181600"/>
          </a:xfrm>
          <a:noFill/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CPS/Major human pathogen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Name (aureus) comes from appearance on agar plates (Au- golden grapes)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yellow coloration comes from production of carotenoids (class of pigments that include the precursors to vitamin A)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Non-pigmented experimental strains are easier for neutrophils to kill and less likely to form abscesses 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colony morphology affected by many variables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Beta hemolytic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 l="16829" t="2469" r="19466" b="2672"/>
          <a:stretch>
            <a:fillRect/>
          </a:stretch>
        </p:blipFill>
        <p:spPr bwMode="auto">
          <a:xfrm>
            <a:off x="5638800" y="0"/>
            <a:ext cx="3505200" cy="6913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824788" y="2743200"/>
            <a:ext cx="1319212" cy="461963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S. aureus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99313" y="6396038"/>
            <a:ext cx="1944687" cy="461962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S. epidermidis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a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43000" y="-609600"/>
            <a:ext cx="10972800" cy="799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5410200" y="6172200"/>
            <a:ext cx="33670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S. aureus: </a:t>
            </a:r>
            <a:r>
              <a:rPr lang="en-US" i="0" dirty="0">
                <a:solidFill>
                  <a:srgbClr val="000000"/>
                </a:solidFill>
              </a:rPr>
              <a:t>Beta hemolytic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i="1" dirty="0" smtClean="0">
                <a:solidFill>
                  <a:srgbClr val="000000"/>
                </a:solidFill>
              </a:rPr>
              <a:t>Staphylococcus aureus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Virulence is controlled by </a:t>
            </a:r>
            <a:r>
              <a:rPr lang="en-US" i="1" dirty="0" smtClean="0">
                <a:solidFill>
                  <a:srgbClr val="000000"/>
                </a:solidFill>
              </a:rPr>
              <a:t>agr</a:t>
            </a:r>
            <a:r>
              <a:rPr lang="en-US" dirty="0" smtClean="0">
                <a:solidFill>
                  <a:srgbClr val="000000"/>
                </a:solidFill>
              </a:rPr>
              <a:t> (accessory gene regulator)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AgrA to AgrD and other regulatory systems </a:t>
            </a:r>
          </a:p>
          <a:p>
            <a:pPr lvl="2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Positive and negative controls on this system by other multi-component gene regulatory systems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Important cell wall components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peptidoglycan (common to all GP organisms)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teichoic acid (common to most GP organisms)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protein A (most strains of </a:t>
            </a:r>
            <a:r>
              <a:rPr lang="en-US" i="1" dirty="0" smtClean="0">
                <a:solidFill>
                  <a:srgbClr val="000000"/>
                </a:solidFill>
              </a:rPr>
              <a:t>S. aureus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F66434-192-f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"/>
            <a:ext cx="9144000" cy="631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Peptidoglycan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0" y="1676400"/>
            <a:ext cx="3810000" cy="5181600"/>
          </a:xfrm>
          <a:noFill/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Complex polymer - thick layer is found in GP organisms and gives Gram’s stain characteristics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backbone of alternating subunits of N-acetylglucosamine and N-acetylmuramic acid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side chains are linked to muramic acid residues and cross-linked by a glycine bridge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peptidoglycan confers structure and stability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target for B-lactam and glycopeptide antibiotics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7137" y="1828800"/>
            <a:ext cx="5376863" cy="403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Peptidoglycan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Backbone is not species specific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side chains are species specific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Causes immune response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IL-1 production from monocytes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attracts PMNs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activates complement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elicits antibody response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has some endotoxin-like activity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Teichoic acid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Phosphate containing polymers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Two types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one type linked to cell membrane and one type with ribitol and phosphate linked to the cell wall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Constitute major surface antigens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Function in pathogenesis?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Protein A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42,000 dalton protein found in most, but not all, strains of </a:t>
            </a:r>
            <a:r>
              <a:rPr lang="en-US" i="1" dirty="0" smtClean="0">
                <a:solidFill>
                  <a:srgbClr val="000000"/>
                </a:solidFill>
              </a:rPr>
              <a:t>S aureus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Binds to the Fc terminus of the IgG molecules (except IgG</a:t>
            </a:r>
            <a:r>
              <a:rPr lang="en-US" sz="2000" dirty="0" smtClean="0">
                <a:solidFill>
                  <a:srgbClr val="000000"/>
                </a:solidFill>
              </a:rPr>
              <a:t>3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? Superantigen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Immunologic tool (eg- monoclonal antibody purification)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Staphylococcus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382000" cy="5181600"/>
          </a:xfrm>
          <a:ln>
            <a:noFill/>
          </a:ln>
        </p:spPr>
        <p:txBody>
          <a:bodyPr/>
          <a:lstStyle/>
          <a:p>
            <a:pPr lvl="2">
              <a:buClr>
                <a:schemeClr val="tx1"/>
              </a:buClr>
              <a:buNone/>
            </a:pPr>
            <a:r>
              <a:rPr lang="en-US" sz="2600" dirty="0" smtClean="0">
                <a:solidFill>
                  <a:srgbClr val="000000"/>
                </a:solidFill>
              </a:rPr>
              <a:t>Objectives:</a:t>
            </a:r>
          </a:p>
          <a:p>
            <a:pPr lvl="2">
              <a:buClr>
                <a:schemeClr val="tx1"/>
              </a:buClr>
              <a:buNone/>
            </a:pPr>
            <a:r>
              <a:rPr lang="en-US" sz="2600" dirty="0" smtClean="0">
                <a:solidFill>
                  <a:srgbClr val="000000"/>
                </a:solidFill>
              </a:rPr>
              <a:t>1)  Recognize the epidemiology of staphylococcus</a:t>
            </a:r>
          </a:p>
          <a:p>
            <a:pPr lvl="2">
              <a:buClr>
                <a:schemeClr val="tx1"/>
              </a:buClr>
              <a:buNone/>
            </a:pPr>
            <a:r>
              <a:rPr lang="en-US" sz="2600" dirty="0" smtClean="0">
                <a:solidFill>
                  <a:srgbClr val="000000"/>
                </a:solidFill>
              </a:rPr>
              <a:t>2)  Describe the pathogenesis, clinical presentation,     </a:t>
            </a:r>
          </a:p>
          <a:p>
            <a:pPr lvl="2">
              <a:buClr>
                <a:schemeClr val="tx1"/>
              </a:buClr>
              <a:buNone/>
            </a:pPr>
            <a:r>
              <a:rPr lang="en-US" sz="2600" dirty="0" smtClean="0">
                <a:solidFill>
                  <a:srgbClr val="000000"/>
                </a:solidFill>
              </a:rPr>
              <a:t>     diagnosis, &amp; treatment of common staphylococcal   </a:t>
            </a:r>
          </a:p>
          <a:p>
            <a:pPr lvl="2">
              <a:buClr>
                <a:schemeClr val="tx1"/>
              </a:buClr>
              <a:buNone/>
            </a:pPr>
            <a:r>
              <a:rPr lang="en-US" sz="2600" dirty="0" smtClean="0">
                <a:solidFill>
                  <a:srgbClr val="000000"/>
                </a:solidFill>
              </a:rPr>
              <a:t>     clinical illnesses</a:t>
            </a:r>
          </a:p>
          <a:p>
            <a:pPr lvl="2">
              <a:buClr>
                <a:schemeClr val="tx1"/>
              </a:buClr>
              <a:buNone/>
            </a:pPr>
            <a:r>
              <a:rPr lang="en-US" sz="2600" dirty="0" smtClean="0">
                <a:solidFill>
                  <a:srgbClr val="000000"/>
                </a:solidFill>
              </a:rPr>
              <a:t>3)  Describe the basic microbiology of staphylococcus</a:t>
            </a:r>
          </a:p>
          <a:p>
            <a:pPr lvl="3">
              <a:buClr>
                <a:schemeClr val="tx1"/>
              </a:buClr>
              <a:buNone/>
            </a:pPr>
            <a:r>
              <a:rPr lang="en-US" sz="2600" dirty="0" smtClean="0">
                <a:solidFill>
                  <a:srgbClr val="000000"/>
                </a:solidFill>
              </a:rPr>
              <a:t>a)  enzymes/toxins</a:t>
            </a:r>
          </a:p>
          <a:p>
            <a:pPr lvl="3">
              <a:buClr>
                <a:schemeClr val="tx1"/>
              </a:buClr>
              <a:buNone/>
            </a:pPr>
            <a:r>
              <a:rPr lang="en-US" sz="2600" dirty="0" smtClean="0">
                <a:solidFill>
                  <a:srgbClr val="000000"/>
                </a:solidFill>
              </a:rPr>
              <a:t>b)  cell structure</a:t>
            </a:r>
          </a:p>
          <a:p>
            <a:pPr lvl="3">
              <a:buClr>
                <a:schemeClr val="tx1"/>
              </a:buClr>
              <a:buNone/>
            </a:pPr>
            <a:r>
              <a:rPr lang="en-US" sz="2600" dirty="0" smtClean="0">
                <a:solidFill>
                  <a:srgbClr val="000000"/>
                </a:solidFill>
              </a:rPr>
              <a:t>c)  host defenses</a:t>
            </a:r>
          </a:p>
          <a:p>
            <a:pPr lvl="3">
              <a:buClr>
                <a:schemeClr val="tx1"/>
              </a:buClr>
              <a:buNone/>
            </a:pPr>
            <a:r>
              <a:rPr lang="en-US" sz="2600" dirty="0" smtClean="0">
                <a:solidFill>
                  <a:srgbClr val="000000"/>
                </a:solidFill>
              </a:rPr>
              <a:t>d)  lab identification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Epidemiology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Colonization with S. aureus begins at birth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from humans and surrounding fomites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skin, perineal area, umbilical stump, occasionally GI tract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Children and adults colonized in anterior nares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30% chronically colonized, 50% intermittently colonized, 20% never colonized</a:t>
            </a:r>
          </a:p>
          <a:p>
            <a:pPr lvl="2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1.5% colonized with MRSA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Epidemiology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Vaginal carriage of </a:t>
            </a:r>
            <a:r>
              <a:rPr lang="en-US" i="1" dirty="0" smtClean="0">
                <a:solidFill>
                  <a:srgbClr val="000000"/>
                </a:solidFill>
              </a:rPr>
              <a:t>S. aureus</a:t>
            </a:r>
            <a:r>
              <a:rPr lang="en-US" dirty="0" smtClean="0">
                <a:solidFill>
                  <a:srgbClr val="000000"/>
                </a:solidFill>
              </a:rPr>
              <a:t> occurs in 10% of women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Hospital personnel have high rates of colonization (50%-90%) - reason why unclear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also, patients with DM, ESRD, IVDA, chronic skin conditions have increased rates of carriage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Epidemiology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CA – MRSA – community acquired MRSA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Strain(s) of S. aureus which carry resistance to methicillin and often carry the Panton-Valentine leukocidin  (PVL) toxin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Association of this toxin in CA-MRSA with skin and soft tissue infections and severe necrotizing pneumonia with sepsis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Prospective study in 2004 of patients with staph infections (infections NOT colonization) found that 59% were CA-MRSA, 98% of those had PVL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Epidemiology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Risk factors for CA-MRSA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Skin trauma (eg, "turf burns", lacerations or abrasions)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Lineman or linebacker position in football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A higher body mass index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Cosmetic body shaving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Physical contact with a person who has a draining lesion or is a carrier of MRSA 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2438400"/>
            <a:ext cx="3810000" cy="4114800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Sharing equipment that is not cleaned or laundered between users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Prison residence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Military personnel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Prior skin infection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Previous antibiotic use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Illicit drug use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Tattoo recipients 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Case 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8229600" cy="4724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A 30-year-old woman was transferred to the hospital with hypotension and respiratory 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failure.  She was well until 4 days before admission, when she slipped and fell and at 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that time had severe posterior thoracic pain that radiated to the anterior chest and lower 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back which did not respond to acetaminophen. Physical examination was normal 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except for tender paraspinal muscles.  Radiographs of the chest and thoracic spine were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normal, and she was given Ketorlac and sent home.  The following day, she went to 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another hospital because of persistent pain, and was again sent home, this time with 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oxycodone for pain.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One month prior to admission,  she was treated for a small right leg abscess due to 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methicillin resistant </a:t>
            </a:r>
            <a:r>
              <a:rPr lang="en-US" sz="1800" i="1" dirty="0" smtClean="0">
                <a:solidFill>
                  <a:srgbClr val="000000"/>
                </a:solidFill>
              </a:rPr>
              <a:t>Staphylococcus aureus</a:t>
            </a:r>
            <a:r>
              <a:rPr lang="en-US" sz="1800" dirty="0" smtClean="0">
                <a:solidFill>
                  <a:srgbClr val="000000"/>
                </a:solidFill>
              </a:rPr>
              <a:t> that was susceptible to clindamycin, 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vancomycin, tetracycline, and trimethoprim–sulfamethoxazole.  On the day of 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admission to the hospital, a friend found her at home, unresponsive and moaning. </a:t>
            </a:r>
          </a:p>
          <a:p>
            <a:pPr>
              <a:buNone/>
            </a:pPr>
            <a:r>
              <a:rPr lang="en-US" sz="1800" dirty="0" smtClean="0">
                <a:solidFill>
                  <a:srgbClr val="000000"/>
                </a:solidFill>
              </a:rPr>
              <a:t>She was agitated and aphasic, but responded  to painful stimuli. </a:t>
            </a:r>
          </a:p>
          <a:p>
            <a:pPr>
              <a:buNone/>
            </a:pPr>
            <a:endParaRPr lang="en-US" sz="1800" dirty="0">
              <a:solidFill>
                <a:srgbClr val="000000"/>
              </a:solidFill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6627403"/>
            <a:ext cx="2514600" cy="23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62000" y="1524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Case 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381000" y="1219200"/>
            <a:ext cx="8534400" cy="4724400"/>
          </a:xfrm>
        </p:spPr>
        <p:txBody>
          <a:bodyPr/>
          <a:lstStyle/>
          <a:p>
            <a:pPr>
              <a:buNone/>
            </a:pPr>
            <a:endParaRPr lang="en-US" sz="2400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Physical Exam: 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	Rectal temperature 39.6°C,  bp 113/53 mm Hg, pulse 156 	bpm, RR 46 , O</a:t>
            </a:r>
            <a:r>
              <a:rPr lang="en-US" sz="2400" baseline="-25000" dirty="0" smtClean="0">
                <a:solidFill>
                  <a:srgbClr val="000000"/>
                </a:solidFill>
              </a:rPr>
              <a:t>2 </a:t>
            </a:r>
            <a:r>
              <a:rPr lang="en-US" sz="2400" dirty="0" smtClean="0">
                <a:solidFill>
                  <a:srgbClr val="000000"/>
                </a:solidFill>
              </a:rPr>
              <a:t> Sat= 83%</a:t>
            </a:r>
          </a:p>
          <a:p>
            <a:pPr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		Obtunded, minimally reactive pupils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	Skin gray, warm, and clammy, with papular and pustular 	rash on the face, neck, chest, and abdomen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        1 cm healing ulcer on right leg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        rales in both lungs on inspiration and expiration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        heart exam was normal</a:t>
            </a:r>
          </a:p>
          <a:p>
            <a:pPr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	</a:t>
            </a:r>
          </a:p>
          <a:p>
            <a:pPr>
              <a:buNone/>
            </a:pPr>
            <a:endParaRPr lang="en-US" sz="2400" dirty="0" smtClean="0">
              <a:solidFill>
                <a:srgbClr val="000000"/>
              </a:solidFill>
            </a:endParaRPr>
          </a:p>
          <a:p>
            <a:pPr>
              <a:buNone/>
            </a:pPr>
            <a:endParaRPr lang="en-US" sz="2400" dirty="0" smtClean="0">
              <a:solidFill>
                <a:srgbClr val="000000"/>
              </a:solidFill>
            </a:endParaRPr>
          </a:p>
          <a:p>
            <a:pPr>
              <a:buNone/>
            </a:pP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6627403"/>
            <a:ext cx="2514600" cy="23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Clinical Case 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rgbClr val="000000"/>
                </a:solidFill>
              </a:rPr>
              <a:t>Labs: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Hg: 10.6 g/dl (normal=12-16)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HCT: 31.3% (Normal=36-46)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WBC 1,500 cells/uL (normal=4,500-11,000)</a:t>
            </a:r>
          </a:p>
          <a:p>
            <a:pPr lvl="2"/>
            <a:r>
              <a:rPr lang="en-US" sz="1600" dirty="0" smtClean="0">
                <a:solidFill>
                  <a:srgbClr val="000000"/>
                </a:solidFill>
              </a:rPr>
              <a:t>Differential: 14% Neutrophils, 3% bands, 72% lymphs, 2% Eosinophils, 9% metamyelocytes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Plt: 59,000 (normal 150,000-450,000)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D-dimer: 6,895 ng/ml (normal &lt;500)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Prothrombin time and APTT elevated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ABG acidotic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Renal failure (creatinine 4.84 mg/dl; normal=0.6-1.5)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Elevated liver enzymes (LDH, AST, ALT) and elevated CK (muscle)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Urine: blood, protein, increased WBC</a:t>
            </a:r>
            <a:endParaRPr lang="en-US" sz="1800" dirty="0">
              <a:solidFill>
                <a:srgbClr val="000000"/>
              </a:solidFill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6627403"/>
            <a:ext cx="2514600" cy="23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3400" y="1981200"/>
            <a:ext cx="7772400" cy="4114800"/>
          </a:xfrm>
        </p:spPr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626359"/>
            <a:ext cx="5715000" cy="523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6627403"/>
            <a:ext cx="2514600" cy="23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14500" y="1609725"/>
            <a:ext cx="2514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0" dirty="0" smtClean="0">
                <a:solidFill>
                  <a:srgbClr val="000000"/>
                </a:solidFill>
              </a:rPr>
              <a:t>Intraparenchymal hemorrhage, edema</a:t>
            </a:r>
            <a:endParaRPr lang="en-US" sz="1200" i="0" dirty="0">
              <a:solidFill>
                <a:srgbClr val="000000"/>
              </a:solidFill>
            </a:endParaRPr>
          </a:p>
        </p:txBody>
      </p:sp>
      <p:sp>
        <p:nvSpPr>
          <p:cNvPr id="7" name="Title 4"/>
          <p:cNvSpPr txBox="1">
            <a:spLocks/>
          </p:cNvSpPr>
          <p:nvPr/>
        </p:nvSpPr>
        <p:spPr bwMode="auto">
          <a:xfrm>
            <a:off x="838200" y="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Clinical Case 1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4495800" cy="4114800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treated with:  Ceftriaxone, clindamycin, meropenem,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	gentamicin, bactrim, doxycycline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Blood pressure  markedly decreased (73/40 mm Hg), and  she </a:t>
            </a:r>
          </a:p>
          <a:p>
            <a:pPr>
              <a:buNone/>
            </a:pPr>
            <a:r>
              <a:rPr lang="en-US" sz="2000" dirty="0" smtClean="0">
                <a:solidFill>
                  <a:srgbClr val="000000"/>
                </a:solidFill>
              </a:rPr>
              <a:t>	required  significant fluids and  pressors.  She further deteriorated, went into  shock,  disseminated intravascular coagulation, and died the next day. 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Blood cultures turned positive after death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Catalase positive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Coagulase positive</a:t>
            </a:r>
          </a:p>
          <a:p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 bwMode="auto">
          <a:xfrm>
            <a:off x="-381000" y="3048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Clinical Case 1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2759" t="13873" r="44553" b="47137"/>
          <a:stretch>
            <a:fillRect/>
          </a:stretch>
        </p:blipFill>
        <p:spPr bwMode="auto">
          <a:xfrm rot="5400000">
            <a:off x="5666218" y="-201182"/>
            <a:ext cx="3124200" cy="383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 bwMode="auto">
          <a:xfrm flipV="1">
            <a:off x="4495800" y="3581400"/>
            <a:ext cx="762000" cy="1371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2761" y="3429000"/>
            <a:ext cx="383123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627403"/>
            <a:ext cx="2514600" cy="23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685800"/>
          </a:xfrm>
        </p:spPr>
        <p:txBody>
          <a:bodyPr/>
          <a:lstStyle/>
          <a:p>
            <a:r>
              <a:rPr lang="en-US" sz="3200" dirty="0" smtClean="0">
                <a:solidFill>
                  <a:srgbClr val="000000"/>
                </a:solidFill>
              </a:rPr>
              <a:t>Pulsed Field Gel Electrophoresis (PFGE)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38138" y="838200"/>
            <a:ext cx="8424862" cy="4114800"/>
          </a:xfrm>
        </p:spPr>
        <p:txBody>
          <a:bodyPr/>
          <a:lstStyle/>
          <a:p>
            <a:pPr>
              <a:lnSpc>
                <a:spcPct val="120000"/>
              </a:lnSpc>
              <a:buClr>
                <a:srgbClr val="FFFF00"/>
              </a:buClr>
            </a:pPr>
            <a:r>
              <a:rPr lang="en-US" sz="1600" dirty="0" smtClean="0">
                <a:solidFill>
                  <a:srgbClr val="000000"/>
                </a:solidFill>
              </a:rPr>
              <a:t>Based on digestion of high MW DNA with a rare cutting  restriction endonuclease (SmaI)</a:t>
            </a:r>
          </a:p>
          <a:p>
            <a:pPr>
              <a:lnSpc>
                <a:spcPct val="120000"/>
              </a:lnSpc>
              <a:buClr>
                <a:srgbClr val="FFFF00"/>
              </a:buClr>
            </a:pPr>
            <a:r>
              <a:rPr lang="en-US" sz="1600" dirty="0" smtClean="0">
                <a:solidFill>
                  <a:srgbClr val="000000"/>
                </a:solidFill>
              </a:rPr>
              <a:t>Electrophoresis using a system of alternating current angles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208394" y="2156936"/>
            <a:ext cx="1108455" cy="2286000"/>
          </a:xfrm>
          <a:prstGeom prst="rect">
            <a:avLst/>
          </a:prstGeom>
          <a:solidFill>
            <a:schemeClr val="bg1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3078849" y="2266890"/>
            <a:ext cx="2302255" cy="2133600"/>
          </a:xfrm>
          <a:prstGeom prst="hexagon">
            <a:avLst>
              <a:gd name="adj" fmla="val 26027"/>
              <a:gd name="vf" fmla="val 115470"/>
            </a:avLst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631049" y="1885890"/>
            <a:ext cx="3225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solidFill>
                  <a:srgbClr val="000000"/>
                </a:solidFill>
              </a:rPr>
              <a:t>--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554849" y="4366736"/>
            <a:ext cx="4187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solidFill>
                  <a:srgbClr val="000000"/>
                </a:solidFill>
              </a:rPr>
              <a:t>++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840849" y="1962090"/>
            <a:ext cx="80663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solidFill>
                  <a:srgbClr val="000000"/>
                </a:solidFill>
              </a:rPr>
              <a:t>+ + + +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 rot="3472982">
            <a:off x="4785929" y="2529203"/>
            <a:ext cx="80663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solidFill>
                  <a:srgbClr val="000000"/>
                </a:solidFill>
              </a:rPr>
              <a:t>+ + + +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 rot="-3519522">
            <a:off x="2801289" y="2606326"/>
            <a:ext cx="80663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b="1" dirty="0">
                <a:solidFill>
                  <a:srgbClr val="000000"/>
                </a:solidFill>
              </a:rPr>
              <a:t>+ + + +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3917049" y="4400490"/>
            <a:ext cx="73449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rgbClr val="000000"/>
                </a:solidFill>
              </a:rPr>
              <a:t>- - - - -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 rot="-3640134">
            <a:off x="4867877" y="3796102"/>
            <a:ext cx="73449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rgbClr val="000000"/>
                </a:solidFill>
              </a:rPr>
              <a:t>- - - - -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 rot="3557366">
            <a:off x="2892292" y="3871407"/>
            <a:ext cx="73449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600" dirty="0">
                <a:solidFill>
                  <a:srgbClr val="000000"/>
                </a:solidFill>
              </a:rPr>
              <a:t>- - - - -</a:t>
            </a:r>
          </a:p>
        </p:txBody>
      </p:sp>
      <p:sp>
        <p:nvSpPr>
          <p:cNvPr id="15374" name="AutoShape 14"/>
          <p:cNvSpPr>
            <a:spLocks noChangeArrowheads="1"/>
          </p:cNvSpPr>
          <p:nvPr/>
        </p:nvSpPr>
        <p:spPr bwMode="auto">
          <a:xfrm>
            <a:off x="1723124" y="2266890"/>
            <a:ext cx="136525" cy="762000"/>
          </a:xfrm>
          <a:prstGeom prst="downArrow">
            <a:avLst>
              <a:gd name="adj1" fmla="val 50000"/>
              <a:gd name="adj2" fmla="val 139535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15375" name="AutoShape 15"/>
          <p:cNvSpPr>
            <a:spLocks noChangeArrowheads="1"/>
          </p:cNvSpPr>
          <p:nvPr/>
        </p:nvSpPr>
        <p:spPr bwMode="auto">
          <a:xfrm>
            <a:off x="1723124" y="3409890"/>
            <a:ext cx="136525" cy="762000"/>
          </a:xfrm>
          <a:prstGeom prst="downArrow">
            <a:avLst>
              <a:gd name="adj1" fmla="val 50000"/>
              <a:gd name="adj2" fmla="val 139535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15376" name="AutoShape 16"/>
          <p:cNvSpPr>
            <a:spLocks noChangeArrowheads="1"/>
          </p:cNvSpPr>
          <p:nvPr/>
        </p:nvSpPr>
        <p:spPr bwMode="auto">
          <a:xfrm rot="-3575284">
            <a:off x="3866920" y="2317646"/>
            <a:ext cx="152400" cy="677863"/>
          </a:xfrm>
          <a:prstGeom prst="downArrow">
            <a:avLst>
              <a:gd name="adj1" fmla="val 50000"/>
              <a:gd name="adj2" fmla="val 111198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15377" name="AutoShape 17"/>
          <p:cNvSpPr>
            <a:spLocks noChangeArrowheads="1"/>
          </p:cNvSpPr>
          <p:nvPr/>
        </p:nvSpPr>
        <p:spPr bwMode="auto">
          <a:xfrm rot="1703836">
            <a:off x="4400029" y="2647890"/>
            <a:ext cx="134937" cy="762000"/>
          </a:xfrm>
          <a:prstGeom prst="downArrow">
            <a:avLst>
              <a:gd name="adj1" fmla="val 50000"/>
              <a:gd name="adj2" fmla="val 141177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15378" name="AutoShape 18"/>
          <p:cNvSpPr>
            <a:spLocks noChangeArrowheads="1"/>
          </p:cNvSpPr>
          <p:nvPr/>
        </p:nvSpPr>
        <p:spPr bwMode="auto">
          <a:xfrm rot="-3575284">
            <a:off x="3943121" y="3155846"/>
            <a:ext cx="152400" cy="677863"/>
          </a:xfrm>
          <a:prstGeom prst="downArrow">
            <a:avLst>
              <a:gd name="adj1" fmla="val 50000"/>
              <a:gd name="adj2" fmla="val 111198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15379" name="AutoShape 19"/>
          <p:cNvSpPr>
            <a:spLocks noChangeArrowheads="1"/>
          </p:cNvSpPr>
          <p:nvPr/>
        </p:nvSpPr>
        <p:spPr bwMode="auto">
          <a:xfrm rot="1703836">
            <a:off x="4394927" y="3472331"/>
            <a:ext cx="134938" cy="762000"/>
          </a:xfrm>
          <a:prstGeom prst="downArrow">
            <a:avLst>
              <a:gd name="adj1" fmla="val 50000"/>
              <a:gd name="adj2" fmla="val 141176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17411" y="1677610"/>
            <a:ext cx="13869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i="0" dirty="0" smtClean="0">
                <a:solidFill>
                  <a:srgbClr val="000000"/>
                </a:solidFill>
              </a:rPr>
              <a:t>Normal Gel ≈ 2 hrs</a:t>
            </a:r>
          </a:p>
          <a:p>
            <a:pPr algn="ctr"/>
            <a:r>
              <a:rPr lang="en-US" sz="1000" i="0" dirty="0" smtClean="0">
                <a:solidFill>
                  <a:srgbClr val="000000"/>
                </a:solidFill>
              </a:rPr>
              <a:t>0.050-25 kilobase-pairs</a:t>
            </a:r>
          </a:p>
          <a:p>
            <a:pPr algn="ctr"/>
            <a:endParaRPr lang="en-US" sz="1000" i="0" dirty="0">
              <a:solidFill>
                <a:srgbClr val="000000"/>
              </a:solidFill>
            </a:endParaRPr>
          </a:p>
        </p:txBody>
      </p:sp>
      <p:pic>
        <p:nvPicPr>
          <p:cNvPr id="4098" name="Picture 2" descr="http://0.tqn.com/d/healing/1/0/O/N/totem_snake.jpg"/>
          <p:cNvPicPr>
            <a:picLocks noChangeAspect="1" noChangeArrowheads="1"/>
          </p:cNvPicPr>
          <p:nvPr/>
        </p:nvPicPr>
        <p:blipFill>
          <a:blip r:embed="rId2" cstate="print"/>
          <a:srcRect t="3482" r="735" b="2503"/>
          <a:stretch>
            <a:fillRect/>
          </a:stretch>
        </p:blipFill>
        <p:spPr bwMode="auto">
          <a:xfrm rot="16200000">
            <a:off x="5721016" y="2203785"/>
            <a:ext cx="2590800" cy="1840831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3505200" y="1657290"/>
            <a:ext cx="14061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i="0" dirty="0" smtClean="0">
                <a:solidFill>
                  <a:srgbClr val="000000"/>
                </a:solidFill>
              </a:rPr>
              <a:t>PFGE≈ 18 hrs</a:t>
            </a:r>
          </a:p>
          <a:p>
            <a:pPr algn="ctr"/>
            <a:r>
              <a:rPr lang="en-US" sz="1050" i="0" dirty="0" smtClean="0">
                <a:solidFill>
                  <a:srgbClr val="000000"/>
                </a:solidFill>
              </a:rPr>
              <a:t>25-700 kilobase-pairs</a:t>
            </a:r>
            <a:endParaRPr lang="en-US" sz="1050" i="0" dirty="0">
              <a:solidFill>
                <a:srgbClr val="00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76800"/>
            <a:ext cx="9144000" cy="1751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6627403"/>
            <a:ext cx="2514600" cy="23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Staphylococci -General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981200"/>
            <a:ext cx="7010400" cy="41148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Two groups: Coagulase negative Staphylococci (CoNS) &amp; Coagulase positive Staphylococci (CPS)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Extremely important genus of bacteria that include the dreaded </a:t>
            </a:r>
            <a:r>
              <a:rPr lang="en-US" sz="2400" i="1" dirty="0" smtClean="0">
                <a:solidFill>
                  <a:srgbClr val="000000"/>
                </a:solidFill>
              </a:rPr>
              <a:t>Staphylococcus aureus </a:t>
            </a:r>
            <a:r>
              <a:rPr lang="en-US" sz="2400" dirty="0" smtClean="0">
                <a:solidFill>
                  <a:srgbClr val="000000"/>
                </a:solidFill>
              </a:rPr>
              <a:t>(</a:t>
            </a:r>
            <a:r>
              <a:rPr lang="en-US" sz="2400" i="1" dirty="0" smtClean="0">
                <a:solidFill>
                  <a:srgbClr val="000000"/>
                </a:solidFill>
              </a:rPr>
              <a:t>S. aureus</a:t>
            </a:r>
            <a:r>
              <a:rPr lang="en-US" sz="2400" dirty="0" smtClean="0">
                <a:solidFill>
                  <a:srgbClr val="000000"/>
                </a:solidFill>
              </a:rPr>
              <a:t>)</a:t>
            </a:r>
            <a:r>
              <a:rPr lang="en-US" sz="2400" i="1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and the common less virulent </a:t>
            </a:r>
            <a:r>
              <a:rPr lang="en-US" sz="2400" i="1" dirty="0" smtClean="0">
                <a:solidFill>
                  <a:srgbClr val="000000"/>
                </a:solidFill>
              </a:rPr>
              <a:t>Staphylococcus epidermidis </a:t>
            </a:r>
            <a:r>
              <a:rPr lang="en-US" sz="2400" dirty="0" smtClean="0">
                <a:solidFill>
                  <a:srgbClr val="000000"/>
                </a:solidFill>
              </a:rPr>
              <a:t>(</a:t>
            </a:r>
            <a:r>
              <a:rPr lang="en-US" sz="2400" i="1" dirty="0" smtClean="0">
                <a:solidFill>
                  <a:srgbClr val="000000"/>
                </a:solidFill>
              </a:rPr>
              <a:t>S. epidermidis</a:t>
            </a:r>
            <a:r>
              <a:rPr lang="en-US" sz="2400" dirty="0" smtClean="0">
                <a:solidFill>
                  <a:srgbClr val="000000"/>
                </a:solidFill>
              </a:rPr>
              <a:t>)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Resistance to methicillin is a worsening problem (MRSA)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Pathophysiology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7772400" cy="48006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In order for disease to occur, adherence of organism to host with invasion and bypassing of defenses must occur</a:t>
            </a:r>
          </a:p>
          <a:p>
            <a:pPr lvl="1"/>
            <a:r>
              <a:rPr lang="en-US" i="1" dirty="0" smtClean="0">
                <a:solidFill>
                  <a:srgbClr val="000000"/>
                </a:solidFill>
              </a:rPr>
              <a:t>S. aureus</a:t>
            </a:r>
            <a:r>
              <a:rPr lang="en-US" dirty="0" smtClean="0">
                <a:solidFill>
                  <a:srgbClr val="000000"/>
                </a:solidFill>
              </a:rPr>
              <a:t> is in anterior nares of adults in varying degrees and is found on fomites, occasionally aerosol spread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several properties of S. aureus increase its ability to adhere to skin/mucous membranes after contact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Adherence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Three types of adherence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to mucosal cells/nasal epithelial cells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teichoic acid (phosphate polymer on cell wall) allows adherence to mucosal cells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to traumatized or broken skin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fibrinogen, fibronectin, laminin, thrombospondin, collagen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to endothelial surfaces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fibronectin, laminin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Invasion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05000"/>
            <a:ext cx="7772400" cy="4114800"/>
          </a:xfrm>
          <a:noFill/>
        </p:spPr>
        <p:txBody>
          <a:bodyPr>
            <a:normAutofit fontScale="92500" lnSpcReduction="10000"/>
          </a:bodyPr>
          <a:lstStyle/>
          <a:p>
            <a:pPr lvl="1"/>
            <a:r>
              <a:rPr lang="en-US" dirty="0" smtClean="0">
                <a:solidFill>
                  <a:srgbClr val="000000"/>
                </a:solidFill>
              </a:rPr>
              <a:t>initial steps of invasion of host after colonization are incompletely understood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after bacteremia, </a:t>
            </a:r>
            <a:r>
              <a:rPr lang="en-US" i="1" dirty="0" smtClean="0">
                <a:solidFill>
                  <a:srgbClr val="000000"/>
                </a:solidFill>
              </a:rPr>
              <a:t>S. aureus </a:t>
            </a:r>
            <a:r>
              <a:rPr lang="en-US" dirty="0" smtClean="0">
                <a:solidFill>
                  <a:srgbClr val="000000"/>
                </a:solidFill>
              </a:rPr>
              <a:t>can invade tissues, binding to thrombin, fibrin, or endothelial cells 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adherent </a:t>
            </a:r>
            <a:r>
              <a:rPr lang="en-US" i="1" dirty="0" smtClean="0">
                <a:solidFill>
                  <a:srgbClr val="000000"/>
                </a:solidFill>
              </a:rPr>
              <a:t>S. aureus </a:t>
            </a:r>
            <a:r>
              <a:rPr lang="en-US" dirty="0" smtClean="0">
                <a:solidFill>
                  <a:srgbClr val="000000"/>
                </a:solidFill>
              </a:rPr>
              <a:t>is then phagocytized by endothelial cells, macrophages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Staph then release proteolytic enzymes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host response activated with macrophage activation, TNF, IL-1, IL-6, IL-8 release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abscess formation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Toxins and Enzymes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924800" cy="47244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600" dirty="0" smtClean="0">
                <a:solidFill>
                  <a:srgbClr val="000000"/>
                </a:solidFill>
              </a:rPr>
              <a:t>Severity of disease depends on:</a:t>
            </a:r>
          </a:p>
          <a:p>
            <a:pPr lvl="1">
              <a:lnSpc>
                <a:spcPct val="90000"/>
              </a:lnSpc>
            </a:pPr>
            <a:r>
              <a:rPr lang="en-US" sz="3200" dirty="0" smtClean="0">
                <a:solidFill>
                  <a:srgbClr val="000000"/>
                </a:solidFill>
              </a:rPr>
              <a:t>inoculum size, host immunity, and virulence</a:t>
            </a:r>
          </a:p>
          <a:p>
            <a:pPr>
              <a:lnSpc>
                <a:spcPct val="90000"/>
              </a:lnSpc>
            </a:pPr>
            <a:r>
              <a:rPr lang="en-US" sz="3600" i="1" dirty="0" smtClean="0">
                <a:solidFill>
                  <a:srgbClr val="000000"/>
                </a:solidFill>
              </a:rPr>
              <a:t>S. aureus </a:t>
            </a:r>
            <a:r>
              <a:rPr lang="en-US" sz="3600" dirty="0" smtClean="0">
                <a:solidFill>
                  <a:srgbClr val="000000"/>
                </a:solidFill>
              </a:rPr>
              <a:t> secretes enzymes and toxins: </a:t>
            </a:r>
          </a:p>
          <a:p>
            <a:pPr lvl="1">
              <a:lnSpc>
                <a:spcPct val="90000"/>
              </a:lnSpc>
            </a:pPr>
            <a:r>
              <a:rPr lang="en-US" sz="3200" dirty="0" smtClean="0">
                <a:solidFill>
                  <a:srgbClr val="000000"/>
                </a:solidFill>
              </a:rPr>
              <a:t>catalase, coagulase, hyaluronidase, B-lactamase, leukocidins, tsst-1 toxin, fibrinolysin, Panton-Valentine leukocidin toxin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Toxins and Enzymes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H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O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  <a:r>
              <a:rPr lang="en-US" baseline="30000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   </a:t>
            </a:r>
            <a:r>
              <a:rPr lang="en-US" baseline="30000" dirty="0" smtClean="0">
                <a:solidFill>
                  <a:srgbClr val="000000"/>
                </a:solidFill>
              </a:rPr>
              <a:t>CATALASE          </a:t>
            </a:r>
            <a:r>
              <a:rPr lang="en-US" dirty="0" smtClean="0">
                <a:solidFill>
                  <a:srgbClr val="000000"/>
                </a:solidFill>
              </a:rPr>
              <a:t>H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O +   ½O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  <a:endParaRPr lang="en-US" dirty="0" smtClean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PMNs use hydrogen peroxide/free oxygen radicals to kill staph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enzyme production is also used to differentiate staph (+) from strep (-)</a:t>
            </a:r>
          </a:p>
        </p:txBody>
      </p:sp>
      <p:cxnSp>
        <p:nvCxnSpPr>
          <p:cNvPr id="29700" name="Straight Arrow Connector 4"/>
          <p:cNvCxnSpPr>
            <a:cxnSpLocks noChangeShapeType="1"/>
          </p:cNvCxnSpPr>
          <p:nvPr/>
        </p:nvCxnSpPr>
        <p:spPr bwMode="auto">
          <a:xfrm flipV="1">
            <a:off x="1828800" y="2057400"/>
            <a:ext cx="1760538" cy="9525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200" y="0"/>
            <a:ext cx="9601200" cy="7429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1238250"/>
            <a:ext cx="1411288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chemeClr val="accent5">
                    <a:lumMod val="10000"/>
                  </a:schemeClr>
                </a:solidFill>
              </a:rPr>
              <a:t>Staph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3787775"/>
            <a:ext cx="1296988" cy="708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chemeClr val="accent5">
                    <a:lumMod val="10000"/>
                  </a:schemeClr>
                </a:solidFill>
              </a:rPr>
              <a:t>Strep</a:t>
            </a:r>
          </a:p>
        </p:txBody>
      </p:sp>
      <p:sp>
        <p:nvSpPr>
          <p:cNvPr id="30727" name="TextBox 6"/>
          <p:cNvSpPr txBox="1">
            <a:spLocks noChangeArrowheads="1"/>
          </p:cNvSpPr>
          <p:nvPr/>
        </p:nvSpPr>
        <p:spPr bwMode="auto">
          <a:xfrm>
            <a:off x="2055813" y="0"/>
            <a:ext cx="49545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600" b="1" i="0" dirty="0">
                <a:solidFill>
                  <a:srgbClr val="FFFFFF"/>
                </a:solidFill>
              </a:rPr>
              <a:t>Catalase Test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Toxins and Enzymes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772400" cy="45720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Coagulase 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2 enzymes: (97% of all SA isolates have both)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Bacterial cell-associated (bound coagulase)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Extracellular or free coagulase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converts fibrinogen to fibrin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activation of the clotting cascade occurs with sepsis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Fibrin bound to organism prevents phagocytosis</a:t>
            </a:r>
            <a:endParaRPr lang="en-US" sz="3200" dirty="0" smtClean="0">
              <a:solidFill>
                <a:srgbClr val="000000"/>
              </a:solidFill>
            </a:endParaRPr>
          </a:p>
          <a:p>
            <a:endParaRPr lang="en-US" sz="2800" dirty="0" smtClean="0">
              <a:solidFill>
                <a:srgbClr val="000000"/>
              </a:solidFill>
            </a:endParaRPr>
          </a:p>
          <a:p>
            <a:pPr lvl="1"/>
            <a:endParaRPr lang="en-US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8738"/>
            <a:ext cx="9148763" cy="7221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>
              <a:solidFill>
                <a:srgbClr val="FFFFFF"/>
              </a:solidFill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91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2863" y="0"/>
            <a:ext cx="5291137" cy="7162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34000" y="65088"/>
            <a:ext cx="2101850" cy="10160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206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i="0" dirty="0">
                <a:solidFill>
                  <a:schemeClr val="accent5">
                    <a:lumMod val="10000"/>
                  </a:schemeClr>
                </a:solidFill>
              </a:rPr>
              <a:t>Tube Coagulase:</a:t>
            </a:r>
          </a:p>
          <a:p>
            <a:pPr>
              <a:defRPr/>
            </a:pPr>
            <a:r>
              <a:rPr lang="en-US" sz="1200" b="1" i="0" dirty="0">
                <a:solidFill>
                  <a:schemeClr val="accent5">
                    <a:lumMod val="10000"/>
                  </a:schemeClr>
                </a:solidFill>
              </a:rPr>
              <a:t>  -rabbit plasma &amp; organism</a:t>
            </a:r>
          </a:p>
          <a:p>
            <a:pPr>
              <a:defRPr/>
            </a:pPr>
            <a:r>
              <a:rPr lang="en-US" sz="1200" b="1" i="0" dirty="0">
                <a:solidFill>
                  <a:schemeClr val="accent5">
                    <a:lumMod val="10000"/>
                  </a:schemeClr>
                </a:solidFill>
              </a:rPr>
              <a:t>  -free and bound coagulase</a:t>
            </a:r>
          </a:p>
          <a:p>
            <a:pPr>
              <a:defRPr/>
            </a:pPr>
            <a:r>
              <a:rPr lang="en-US" sz="1200" b="1" i="0" dirty="0">
                <a:solidFill>
                  <a:schemeClr val="accent5">
                    <a:lumMod val="10000"/>
                  </a:schemeClr>
                </a:solidFill>
              </a:rPr>
              <a:t>  -read at 2 hours</a:t>
            </a:r>
          </a:p>
          <a:p>
            <a:pPr>
              <a:defRPr/>
            </a:pPr>
            <a:r>
              <a:rPr lang="en-US" sz="1200" b="1" i="0" dirty="0">
                <a:solidFill>
                  <a:schemeClr val="accent5">
                    <a:lumMod val="10000"/>
                  </a:schemeClr>
                </a:solidFill>
              </a:rPr>
              <a:t>  -if negative read at 18 hours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1109663" y="2690813"/>
            <a:ext cx="6434137" cy="3405187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Staphaurex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85925"/>
            <a:ext cx="7543800" cy="5172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657600" y="1752600"/>
            <a:ext cx="2667000" cy="461963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i="0" dirty="0">
                <a:solidFill>
                  <a:srgbClr val="000000"/>
                </a:solidFill>
              </a:rPr>
              <a:t>Bound Coagulase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0" y="2209800"/>
            <a:ext cx="2041525" cy="461963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pPr algn="r">
              <a:defRPr/>
            </a:pPr>
            <a:r>
              <a:rPr lang="en-US" i="0" dirty="0">
                <a:solidFill>
                  <a:srgbClr val="000000"/>
                </a:solidFill>
              </a:rPr>
              <a:t>Fibrinogen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rot="5400000">
            <a:off x="3674269" y="3107531"/>
            <a:ext cx="1797050" cy="158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5">
                <a:lumMod val="1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rot="16200000" flipH="1">
            <a:off x="2980532" y="3191668"/>
            <a:ext cx="1365250" cy="315913"/>
          </a:xfrm>
          <a:prstGeom prst="straightConnector1">
            <a:avLst/>
          </a:prstGeom>
          <a:solidFill>
            <a:schemeClr val="accent1"/>
          </a:solidFill>
          <a:ln w="101600" cap="flat" cmpd="sng" algn="ctr">
            <a:solidFill>
              <a:schemeClr val="accent5">
                <a:lumMod val="1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1524000" y="6091238"/>
            <a:ext cx="2286000" cy="461962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pPr algn="r">
              <a:defRPr/>
            </a:pPr>
            <a:r>
              <a:rPr lang="en-US" i="0" dirty="0">
                <a:solidFill>
                  <a:srgbClr val="000000"/>
                </a:solidFill>
              </a:rPr>
              <a:t>     Rabbit IgG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10000" y="5791200"/>
            <a:ext cx="1384300" cy="400050"/>
          </a:xfrm>
          <a:prstGeom prst="rect">
            <a:avLst/>
          </a:prstGeom>
          <a:solidFill>
            <a:srgbClr val="FFFFFF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i="0" dirty="0">
                <a:solidFill>
                  <a:srgbClr val="000000"/>
                </a:solidFill>
              </a:rPr>
              <a:t>Protein A</a:t>
            </a:r>
          </a:p>
        </p:txBody>
      </p:sp>
      <p:sp>
        <p:nvSpPr>
          <p:cNvPr id="34826" name="Oval 18"/>
          <p:cNvSpPr>
            <a:spLocks noChangeArrowheads="1"/>
          </p:cNvSpPr>
          <p:nvPr/>
        </p:nvSpPr>
        <p:spPr bwMode="auto">
          <a:xfrm>
            <a:off x="2855913" y="5657850"/>
            <a:ext cx="171450" cy="454025"/>
          </a:xfrm>
          <a:prstGeom prst="ellipse">
            <a:avLst/>
          </a:prstGeom>
          <a:solidFill>
            <a:srgbClr val="FFFFFF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40" name="Straight Arrow Connector 39"/>
          <p:cNvCxnSpPr/>
          <p:nvPr/>
        </p:nvCxnSpPr>
        <p:spPr bwMode="auto">
          <a:xfrm rot="5400000" flipH="1" flipV="1">
            <a:off x="3903663" y="5334000"/>
            <a:ext cx="1066800" cy="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5">
                <a:lumMod val="1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rot="5400000" flipH="1" flipV="1">
            <a:off x="2895600" y="5181600"/>
            <a:ext cx="1447800" cy="53340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accent5">
                <a:lumMod val="1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4829" name="TextBox 44"/>
          <p:cNvSpPr txBox="1">
            <a:spLocks noChangeArrowheads="1"/>
          </p:cNvSpPr>
          <p:nvPr/>
        </p:nvSpPr>
        <p:spPr bwMode="auto">
          <a:xfrm>
            <a:off x="457200" y="0"/>
            <a:ext cx="8177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0" dirty="0">
                <a:solidFill>
                  <a:srgbClr val="000000"/>
                </a:solidFill>
              </a:rPr>
              <a:t>Rapid Test: </a:t>
            </a:r>
            <a:r>
              <a:rPr lang="en-US" dirty="0">
                <a:solidFill>
                  <a:srgbClr val="000000"/>
                </a:solidFill>
              </a:rPr>
              <a:t>Staphaurex  </a:t>
            </a:r>
            <a:r>
              <a:rPr lang="en-US" i="0" dirty="0">
                <a:solidFill>
                  <a:srgbClr val="000000"/>
                </a:solidFill>
              </a:rPr>
              <a:t>(Latex agglutination): Read at 2 minutes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4831" name="TextBox 21"/>
          <p:cNvSpPr txBox="1">
            <a:spLocks noChangeArrowheads="1"/>
          </p:cNvSpPr>
          <p:nvPr/>
        </p:nvSpPr>
        <p:spPr bwMode="auto">
          <a:xfrm>
            <a:off x="304800" y="644525"/>
            <a:ext cx="838835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 S. aureus </a:t>
            </a:r>
            <a:r>
              <a:rPr lang="en-US" sz="2000" i="0" dirty="0">
                <a:solidFill>
                  <a:srgbClr val="000000"/>
                </a:solidFill>
              </a:rPr>
              <a:t>bound coagulase binds fibrinogen that is bound to latex beads</a:t>
            </a:r>
          </a:p>
          <a:p>
            <a:pPr>
              <a:buFont typeface="Arial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 S. aureus </a:t>
            </a:r>
            <a:r>
              <a:rPr lang="en-US" sz="2000" i="0" dirty="0">
                <a:solidFill>
                  <a:srgbClr val="000000"/>
                </a:solidFill>
              </a:rPr>
              <a:t>Protein A binds Fc receptor on rabbit IgG that is bound to latex beads</a:t>
            </a:r>
          </a:p>
          <a:p>
            <a:pPr>
              <a:buFont typeface="Arial" charset="0"/>
              <a:buChar char="•"/>
            </a:pPr>
            <a:r>
              <a:rPr lang="en-US" sz="2000" i="0" dirty="0">
                <a:solidFill>
                  <a:srgbClr val="000000"/>
                </a:solidFill>
              </a:rPr>
              <a:t> Latex beads and </a:t>
            </a:r>
            <a:r>
              <a:rPr lang="en-US" sz="2000" dirty="0">
                <a:solidFill>
                  <a:srgbClr val="000000"/>
                </a:solidFill>
              </a:rPr>
              <a:t>S. aureus</a:t>
            </a:r>
            <a:r>
              <a:rPr lang="en-US" sz="2000" i="0" dirty="0">
                <a:solidFill>
                  <a:srgbClr val="000000"/>
                </a:solidFill>
              </a:rPr>
              <a:t> clump together</a:t>
            </a:r>
          </a:p>
          <a:p>
            <a:pPr>
              <a:buFont typeface="Arial" charset="0"/>
              <a:buChar char="•"/>
            </a:pPr>
            <a:endParaRPr 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Staphylococci - General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8153400" cy="5181600"/>
          </a:xfrm>
          <a:noFill/>
        </p:spPr>
        <p:txBody>
          <a:bodyPr/>
          <a:lstStyle/>
          <a:p>
            <a:r>
              <a:rPr lang="en-US" sz="2400" dirty="0" smtClean="0">
                <a:solidFill>
                  <a:srgbClr val="000000"/>
                </a:solidFill>
              </a:rPr>
              <a:t>Members of the family Micrococcaceae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Gram - positive cocci that produce catalase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Facultative anaerobes 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CoNS: most are non-hemolytic (</a:t>
            </a:r>
            <a:r>
              <a:rPr lang="el-GR" sz="2400" dirty="0" smtClean="0">
                <a:solidFill>
                  <a:srgbClr val="000000"/>
                </a:solidFill>
              </a:rPr>
              <a:t>γ</a:t>
            </a:r>
            <a:r>
              <a:rPr lang="en-US" sz="2400" dirty="0" smtClean="0">
                <a:solidFill>
                  <a:srgbClr val="000000"/>
                </a:solidFill>
              </a:rPr>
              <a:t>-hemolysis)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CPS: </a:t>
            </a:r>
            <a:r>
              <a:rPr lang="el-GR" sz="2400" dirty="0" smtClean="0">
                <a:solidFill>
                  <a:srgbClr val="000000"/>
                </a:solidFill>
              </a:rPr>
              <a:t>β</a:t>
            </a:r>
            <a:r>
              <a:rPr lang="en-US" sz="2400" dirty="0" smtClean="0">
                <a:solidFill>
                  <a:srgbClr val="000000"/>
                </a:solidFill>
              </a:rPr>
              <a:t>-hemolysis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Arranged in clusters, look like grapes- due to irregular and incomplete division of daughter cells (Staphyle is Greek for “bunch of grapes”)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Clustering is usually seen when gram-stain is performed from an agar colony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can see clusters, single, paired or chained cocci when gram-stain is performed from an agar colony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Content Placeholder 2"/>
          <p:cNvSpPr>
            <a:spLocks noGrp="1"/>
          </p:cNvSpPr>
          <p:nvPr>
            <p:ph idx="1"/>
          </p:nvPr>
        </p:nvSpPr>
        <p:spPr>
          <a:xfrm>
            <a:off x="914400" y="2133600"/>
            <a:ext cx="7772400" cy="9144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       Positive                               Negative</a:t>
            </a:r>
          </a:p>
        </p:txBody>
      </p:sp>
      <p:pic>
        <p:nvPicPr>
          <p:cNvPr id="3584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81288"/>
            <a:ext cx="9144000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422275"/>
            <a:ext cx="91440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600" i="0" dirty="0">
                <a:solidFill>
                  <a:srgbClr val="000000"/>
                </a:solidFill>
              </a:rPr>
              <a:t>Rapid Test </a:t>
            </a:r>
            <a:r>
              <a:rPr lang="en-US" sz="2600" dirty="0">
                <a:solidFill>
                  <a:srgbClr val="000000"/>
                </a:solidFill>
              </a:rPr>
              <a:t>Staphaurex  </a:t>
            </a:r>
            <a:r>
              <a:rPr lang="en-US" sz="2600" i="0" dirty="0">
                <a:solidFill>
                  <a:srgbClr val="000000"/>
                </a:solidFill>
              </a:rPr>
              <a:t>(Latex agglutination): Read at 2 minutes</a:t>
            </a:r>
            <a:endParaRPr lang="en-US" sz="2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Toxins and Enzymes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Hemolysins - proteins which lyse red cells and other cell types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Panton-Valentin toxin encoded by a mobile phage and regulated by </a:t>
            </a:r>
            <a:r>
              <a:rPr lang="en-US" sz="2000" i="1" dirty="0" smtClean="0">
                <a:solidFill>
                  <a:srgbClr val="000000"/>
                </a:solidFill>
              </a:rPr>
              <a:t>agr</a:t>
            </a:r>
            <a:r>
              <a:rPr lang="en-US" sz="2000" dirty="0" smtClean="0">
                <a:solidFill>
                  <a:srgbClr val="000000"/>
                </a:solidFill>
              </a:rPr>
              <a:t> system</a:t>
            </a:r>
          </a:p>
          <a:p>
            <a:pPr lvl="2">
              <a:lnSpc>
                <a:spcPct val="90000"/>
              </a:lnSpc>
            </a:pPr>
            <a:r>
              <a:rPr lang="en-US" sz="1800" dirty="0" smtClean="0">
                <a:solidFill>
                  <a:srgbClr val="000000"/>
                </a:solidFill>
              </a:rPr>
              <a:t>Can transfer easily to other strains</a:t>
            </a:r>
          </a:p>
          <a:p>
            <a:pPr lvl="2">
              <a:lnSpc>
                <a:spcPct val="90000"/>
              </a:lnSpc>
            </a:pPr>
            <a:r>
              <a:rPr lang="en-US" sz="1800" dirty="0" smtClean="0">
                <a:solidFill>
                  <a:srgbClr val="000000"/>
                </a:solidFill>
              </a:rPr>
              <a:t>Not associated with osteomyelitis, endocarditis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Leukocidin - binds phagocytes and creates pores in membrane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Hyaluronidase - hydrolyzes hyaluronic acid in connective tissue; May allow spread of staph in tissues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Fibrinolysin - dissolves fibrin clots</a:t>
            </a:r>
          </a:p>
          <a:p>
            <a:pPr lvl="1">
              <a:lnSpc>
                <a:spcPct val="90000"/>
              </a:lnSpc>
            </a:pPr>
            <a:endParaRPr lang="en-US" sz="20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Toxins and Enzymes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B-lactamases - confer antibiotic resistance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Exfoliatins - two serine proteases that bind to desmosomes and cause SSSS (staph scalded skin syndrome)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Cytotoxins - alpha, beta, delta, gamma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cytolytic activity for a variety of cell types such as smooth muscle cells, sphingomyelin, and erythrocytes</a:t>
            </a:r>
          </a:p>
          <a:p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0" y="2438400"/>
            <a:ext cx="2971800" cy="4267200"/>
          </a:xfrm>
        </p:spPr>
        <p:txBody>
          <a:bodyPr/>
          <a:lstStyle/>
          <a:p>
            <a:pPr marL="342900" lvl="1" indent="-342900">
              <a:buFontTx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Superantigens:</a:t>
            </a:r>
          </a:p>
          <a:p>
            <a:pPr marL="742950" lvl="2" indent="-342900"/>
            <a:r>
              <a:rPr lang="en-US" sz="2000" dirty="0" smtClean="0">
                <a:solidFill>
                  <a:srgbClr val="000000"/>
                </a:solidFill>
              </a:rPr>
              <a:t>Toxic shock syndrome toxin (TSST-1)</a:t>
            </a:r>
          </a:p>
          <a:p>
            <a:pPr marL="742950" lvl="2" indent="-342900"/>
            <a:r>
              <a:rPr lang="en-US" sz="2000" dirty="0" smtClean="0">
                <a:solidFill>
                  <a:srgbClr val="000000"/>
                </a:solidFill>
              </a:rPr>
              <a:t>staph enterotoxins A- E  (SEA-SEE)</a:t>
            </a:r>
          </a:p>
          <a:p>
            <a:endParaRPr lang="en-US" sz="2800" dirty="0" smtClean="0">
              <a:solidFill>
                <a:srgbClr val="000000"/>
              </a:solidFill>
            </a:endParaRP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438275"/>
            <a:ext cx="6400800" cy="541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762000" y="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5400" i="0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Toxins and Enzymes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772400" cy="11430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Host Defects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077200" cy="4114800"/>
          </a:xfrm>
          <a:noFill/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Phagocytosis - major defense</a:t>
            </a:r>
          </a:p>
          <a:p>
            <a:pPr lvl="1"/>
            <a:r>
              <a:rPr lang="en-US" sz="2000" dirty="0" smtClean="0">
                <a:solidFill>
                  <a:srgbClr val="000000"/>
                </a:solidFill>
              </a:rPr>
              <a:t>PMNs and Monocytes/macrophages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Host defects which predispose to </a:t>
            </a:r>
            <a:r>
              <a:rPr lang="en-US" i="1" dirty="0" smtClean="0">
                <a:solidFill>
                  <a:srgbClr val="000000"/>
                </a:solidFill>
              </a:rPr>
              <a:t>S. aureus</a:t>
            </a:r>
            <a:endParaRPr lang="en-US" dirty="0" smtClean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Chemotaxis defects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Job’s syndrome 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Chediak-Higashi syndrome</a:t>
            </a:r>
          </a:p>
          <a:p>
            <a:pPr lvl="2">
              <a:buNone/>
            </a:pPr>
            <a:r>
              <a:rPr lang="en-US" dirty="0" smtClean="0">
                <a:solidFill>
                  <a:srgbClr val="000000"/>
                </a:solidFill>
              </a:rPr>
              <a:t> Wiscott-Aldrich syndrome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PMN killing defects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chronic granulomatous disease:</a:t>
            </a:r>
          </a:p>
          <a:p>
            <a:pPr lvl="3"/>
            <a:r>
              <a:rPr lang="en-US" sz="1600" dirty="0" smtClean="0">
                <a:solidFill>
                  <a:srgbClr val="000000"/>
                </a:solidFill>
              </a:rPr>
              <a:t>no respiratory burst in phagocytosis (x-linked)</a:t>
            </a:r>
          </a:p>
          <a:p>
            <a:pPr lvl="3"/>
            <a:r>
              <a:rPr lang="en-US" sz="1600" dirty="0" smtClean="0">
                <a:solidFill>
                  <a:srgbClr val="000000"/>
                </a:solidFill>
              </a:rPr>
              <a:t>prone to Staph infections</a:t>
            </a:r>
          </a:p>
          <a:p>
            <a:pPr lvl="3"/>
            <a:r>
              <a:rPr lang="en-US" sz="1600" dirty="0" smtClean="0">
                <a:solidFill>
                  <a:srgbClr val="000000"/>
                </a:solidFill>
              </a:rPr>
              <a:t>life-long antibiotics needed</a:t>
            </a:r>
          </a:p>
          <a:p>
            <a:pPr lvl="2"/>
            <a:endParaRPr lang="en-US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rgbClr val="000000"/>
              </a:solidFill>
            </a:endParaRP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/>
          <a:srcRect t="12222" r="4581" b="6667"/>
          <a:stretch>
            <a:fillRect/>
          </a:stretch>
        </p:blipFill>
        <p:spPr bwMode="auto">
          <a:xfrm>
            <a:off x="-304800" y="0"/>
            <a:ext cx="9829800" cy="68881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9538" y="147638"/>
            <a:ext cx="2481262" cy="4619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i="0" dirty="0">
                <a:solidFill>
                  <a:srgbClr val="000000"/>
                </a:solidFill>
              </a:rPr>
              <a:t>gram stain-colony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a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-838200"/>
            <a:ext cx="11201400" cy="825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228600"/>
            <a:ext cx="2003425" cy="4619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i="0" dirty="0">
                <a:solidFill>
                  <a:srgbClr val="000000"/>
                </a:solidFill>
              </a:rPr>
              <a:t>gram stain-pus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Staphylococci - General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Relatively hardy organisms (</a:t>
            </a:r>
            <a:r>
              <a:rPr lang="en-US" u="sng" dirty="0" smtClean="0">
                <a:solidFill>
                  <a:srgbClr val="000000"/>
                </a:solidFill>
              </a:rPr>
              <a:t>not</a:t>
            </a:r>
            <a:r>
              <a:rPr lang="en-US" dirty="0" smtClean="0">
                <a:solidFill>
                  <a:srgbClr val="000000"/>
                </a:solidFill>
              </a:rPr>
              <a:t> fastidious) and will withstand heat, drying, higher salt concentrations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Grow readily under aerobic and anaerobic conditions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Produce catalase (an enzyme that converts H</a:t>
            </a:r>
            <a:r>
              <a:rPr lang="en-US" sz="2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O</a:t>
            </a:r>
            <a:r>
              <a:rPr lang="en-US" sz="2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 into H</a:t>
            </a:r>
            <a:r>
              <a:rPr lang="en-US" sz="2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O and O</a:t>
            </a:r>
            <a:r>
              <a:rPr lang="en-US" sz="2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) this enzyme  differentiates them from streptococci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Staphylococci - General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Medium sized bacteria -  @ 1 </a:t>
            </a:r>
            <a:r>
              <a:rPr lang="en-US" i="1" dirty="0" smtClean="0">
                <a:solidFill>
                  <a:srgbClr val="000000"/>
                </a:solidFill>
              </a:rPr>
              <a:t>u</a:t>
            </a:r>
            <a:r>
              <a:rPr lang="en-US" dirty="0" smtClean="0">
                <a:solidFill>
                  <a:srgbClr val="000000"/>
                </a:solidFill>
              </a:rPr>
              <a:t>m/cocci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agar plates- colonies appear smooth, white or yellow and ± beta hemolysis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Age of bacteria, phase of growth, culture media can all change the characteristic appearance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Nonmotile, non-spore forming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Some strains can also be encapsulated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  <a:noFill/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Staphylococci - General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8458200" cy="4953000"/>
          </a:xfrm>
          <a:noFill/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Approximately 32 species of Staph - 16 are  associated with humans - 4 are important</a:t>
            </a:r>
          </a:p>
          <a:p>
            <a:pPr lvl="1">
              <a:lnSpc>
                <a:spcPct val="90000"/>
              </a:lnSpc>
            </a:pPr>
            <a:r>
              <a:rPr lang="en-US" i="1" dirty="0" smtClean="0">
                <a:solidFill>
                  <a:srgbClr val="000000"/>
                </a:solidFill>
              </a:rPr>
              <a:t>S. aureus</a:t>
            </a:r>
          </a:p>
          <a:p>
            <a:pPr lvl="1">
              <a:lnSpc>
                <a:spcPct val="90000"/>
              </a:lnSpc>
            </a:pPr>
            <a:r>
              <a:rPr lang="en-US" i="1" dirty="0" smtClean="0">
                <a:solidFill>
                  <a:srgbClr val="000000"/>
                </a:solidFill>
              </a:rPr>
              <a:t>S. epidermidis</a:t>
            </a:r>
          </a:p>
          <a:p>
            <a:pPr lvl="1">
              <a:lnSpc>
                <a:spcPct val="90000"/>
              </a:lnSpc>
            </a:pPr>
            <a:r>
              <a:rPr lang="en-US" i="1" dirty="0" smtClean="0">
                <a:solidFill>
                  <a:srgbClr val="000000"/>
                </a:solidFill>
              </a:rPr>
              <a:t>S. saprophyticus </a:t>
            </a:r>
          </a:p>
          <a:p>
            <a:pPr lvl="1">
              <a:lnSpc>
                <a:spcPct val="90000"/>
              </a:lnSpc>
            </a:pPr>
            <a:r>
              <a:rPr lang="en-US" i="1" dirty="0" smtClean="0">
                <a:solidFill>
                  <a:srgbClr val="000000"/>
                </a:solidFill>
              </a:rPr>
              <a:t>S. lugdunensis  </a:t>
            </a:r>
            <a:r>
              <a:rPr lang="en-US" dirty="0" smtClean="0">
                <a:solidFill>
                  <a:srgbClr val="000000"/>
                </a:solidFill>
              </a:rPr>
              <a:t>(more virulent than other CoNS; severe endocarditis)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Other staphylococcus species in humans 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i="1" dirty="0" smtClean="0">
                <a:solidFill>
                  <a:srgbClr val="000000"/>
                </a:solidFill>
              </a:rPr>
              <a:t>S. capitis, S. warneri, S. hominis, S. haemolyticus, S. caprae, S. pasteuri, S. xylosus, S. cohnii, S. simulans, S. auricularis, S. schleiferi, S. saccharolyticus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46309249</TotalTime>
  <Pages>67</Pages>
  <Words>1967</Words>
  <Application>Microsoft Office PowerPoint</Application>
  <PresentationFormat>On-screen Show (4:3)</PresentationFormat>
  <Paragraphs>280</Paragraphs>
  <Slides>44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Staphylococcus</vt:lpstr>
      <vt:lpstr>Staphylococcus</vt:lpstr>
      <vt:lpstr>Staphylococci -General</vt:lpstr>
      <vt:lpstr>Staphylococci - General</vt:lpstr>
      <vt:lpstr>Slide 5</vt:lpstr>
      <vt:lpstr>Slide 6</vt:lpstr>
      <vt:lpstr>Staphylococci - General</vt:lpstr>
      <vt:lpstr>Staphylococci - General</vt:lpstr>
      <vt:lpstr>Staphylococci - General</vt:lpstr>
      <vt:lpstr>Staphylococci - General</vt:lpstr>
      <vt:lpstr>Staphylococcus aureus</vt:lpstr>
      <vt:lpstr>Staphylococcus aureus</vt:lpstr>
      <vt:lpstr>Slide 13</vt:lpstr>
      <vt:lpstr>Staphylococcus aureus</vt:lpstr>
      <vt:lpstr>Slide 15</vt:lpstr>
      <vt:lpstr>Peptidoglycan</vt:lpstr>
      <vt:lpstr>Peptidoglycan</vt:lpstr>
      <vt:lpstr>Teichoic acid</vt:lpstr>
      <vt:lpstr>Protein A</vt:lpstr>
      <vt:lpstr>Epidemiology</vt:lpstr>
      <vt:lpstr>Epidemiology</vt:lpstr>
      <vt:lpstr>Epidemiology</vt:lpstr>
      <vt:lpstr>Epidemiology</vt:lpstr>
      <vt:lpstr>Clinical Case 1</vt:lpstr>
      <vt:lpstr>Clinical Case 1</vt:lpstr>
      <vt:lpstr>Clinical Case 1</vt:lpstr>
      <vt:lpstr>Slide 27</vt:lpstr>
      <vt:lpstr>Slide 28</vt:lpstr>
      <vt:lpstr>Pulsed Field Gel Electrophoresis (PFGE)</vt:lpstr>
      <vt:lpstr>Pathophysiology</vt:lpstr>
      <vt:lpstr>Adherence</vt:lpstr>
      <vt:lpstr>Invasion</vt:lpstr>
      <vt:lpstr>Toxins and Enzymes</vt:lpstr>
      <vt:lpstr>Toxins and Enzymes</vt:lpstr>
      <vt:lpstr>Slide 35</vt:lpstr>
      <vt:lpstr>Toxins and Enzymes</vt:lpstr>
      <vt:lpstr>Slide 37</vt:lpstr>
      <vt:lpstr>Slide 38</vt:lpstr>
      <vt:lpstr>Slide 39</vt:lpstr>
      <vt:lpstr>Slide 40</vt:lpstr>
      <vt:lpstr>Toxins and Enzymes</vt:lpstr>
      <vt:lpstr>Toxins and Enzymes</vt:lpstr>
      <vt:lpstr>Slide 43</vt:lpstr>
      <vt:lpstr>Host Defects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Staphylococcus</dc:title>
  <dc:subject/>
  <dc:creator>Dr. Duggan</dc:creator>
  <cp:keywords/>
  <dc:description/>
  <cp:lastModifiedBy>The University of Toledo</cp:lastModifiedBy>
  <cp:revision>352</cp:revision>
  <cp:lastPrinted>1998-11-11T14:13:42Z</cp:lastPrinted>
  <dcterms:created xsi:type="dcterms:W3CDTF">1997-10-20T15:35:05Z</dcterms:created>
  <dcterms:modified xsi:type="dcterms:W3CDTF">2012-09-09T15:49:00Z</dcterms:modified>
</cp:coreProperties>
</file>